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Inter" panose="02000503000000020004" pitchFamily="34" charset="0"/>
      <p:bold r:id="rId17"/>
    </p:embeddedFont>
    <p:embeddedFont>
      <p:font typeface="Inter" panose="02000503000000020004" pitchFamily="34" charset="-122"/>
      <p:bold r:id="rId18"/>
    </p:embeddedFont>
    <p:embeddedFont>
      <p:font typeface="Inter" panose="02000503000000020004" pitchFamily="34" charset="-120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svg"/><Relationship Id="rId3" Type="http://schemas.openxmlformats.org/officeDocument/2006/relationships/image" Target="../media/image8.sv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65" y="49545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Smart Flight Booking and Management Digital Tool</a:t>
            </a:r>
            <a:endParaRPr lang="en-US" sz="4450" b="1" dirty="0">
              <a:solidFill>
                <a:srgbClr val="000000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Student Name: MURIHIRA MUHIRE Arsene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Student ID: 27656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December 2025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Adventist University of Central Africa (AUCA)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349" y="707469"/>
            <a:ext cx="7749302" cy="12453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Conclusion &amp; Key Achievements</a:t>
            </a:r>
            <a:endParaRPr lang="en-US" sz="3900" b="1" dirty="0">
              <a:solidFill>
                <a:srgbClr val="000000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7349" y="2251710"/>
            <a:ext cx="7749302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Successfully developed a production-ready flight booking and management system</a:t>
            </a:r>
            <a:endParaRPr lang="en-US" sz="15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97349" y="2959060"/>
            <a:ext cx="7749302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Implemented comprehensive database design with 3NF normalization and data integrity</a:t>
            </a:r>
            <a:endParaRPr lang="en-US" sz="15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7349" y="3666411"/>
            <a:ext cx="7749302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Created robust PL/SQL components for automated business process management</a:t>
            </a:r>
            <a:endParaRPr lang="en-US" sz="15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7349" y="4373761"/>
            <a:ext cx="7749302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Established advanced security and auditing mechanisms for compliance and accountability</a:t>
            </a:r>
            <a:endParaRPr lang="en-US" sz="15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97349" y="5081111"/>
            <a:ext cx="7749302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Delivered business intelligence capabilities for data-driven decision-making</a:t>
            </a:r>
            <a:endParaRPr lang="en-US" sz="15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97349" y="5469612"/>
            <a:ext cx="7749302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Demonstrated mastery of Oracle database development and PL/SQL programming</a:t>
            </a:r>
            <a:endParaRPr lang="en-US" sz="15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97349" y="6176963"/>
            <a:ext cx="7749302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Lessons Learned: Importance of data normalization, comprehensive testing, and security</a:t>
            </a:r>
            <a:endParaRPr lang="en-US" sz="15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97349" y="6884313"/>
            <a:ext cx="7749302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Future Enhancements: Mobile app integration, real-time notifications, and predictive analytics</a:t>
            </a:r>
            <a:endParaRPr lang="en-US" sz="15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722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Problem Statement</a:t>
            </a:r>
            <a:endParaRPr lang="en-US" sz="4450" b="1" dirty="0">
              <a:solidFill>
                <a:srgbClr val="000000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66616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Manual flight booking processes are time-consuming and error-prone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47126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Lack of centralized system for managing flight reservations and passenger data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Difficulty tracking flight schedules, seat availability, and booking status in real-time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08146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No integrated solution for managing cancellations, refunds, and customer communications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5886569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Airlines struggle with data consistency and reporting across multiple booking channels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022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Solution &amp; Project Objectives</a:t>
            </a:r>
            <a:endParaRPr lang="en-US" sz="4450" b="1" dirty="0">
              <a:solidFill>
                <a:srgbClr val="000000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617946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Develop a comprehensive Oracle database-driven flight booking and management system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42304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Centralize all flight, passenger, and booking data in a single, secure repository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22814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Enable real-time tracking of flight schedules, seat availability, and booking status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03324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Implement automated workflows for cancellations, refunds, and customer notifications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838349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Provide analytics and reporting capabilities for business intelligence and decision-making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6643449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Ensure data integrity, security, and compliance with industry standards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24256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</a:t>
            </a:r>
            <a:r>
              <a:rPr lang="en-US" sz="220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Design </a:t>
            </a: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&amp; Entity-Relationship Model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644134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SzPct val="100000"/>
              <a:buNone/>
            </a:pP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307431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SzPct val="100000"/>
              <a:buNone/>
            </a:pP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-40" y="2528530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SzPct val="100000"/>
              <a:buNone/>
            </a:pP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5758579" y="4458978"/>
            <a:ext cx="3113243" cy="3891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Airlines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2645335" y="9907153"/>
            <a:ext cx="3113243" cy="3891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Bookings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871821" y="9907153"/>
            <a:ext cx="3113243" cy="3891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Flights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4393940" y="6923629"/>
            <a:ext cx="2080684" cy="3891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Payments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155776" y="6923629"/>
            <a:ext cx="2080684" cy="3891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Seats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6728873" y="9712576"/>
            <a:ext cx="1172654" cy="778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Passengers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6599154" y="7766799"/>
            <a:ext cx="1432092" cy="778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Cancellations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396835" y="12699087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This diagram illustrates the interconnectedness of our database, ensuring data integrity and efficient information flow across all modules of the system.</a:t>
            </a:r>
            <a:endParaRPr lang="en-US" sz="850" dirty="0"/>
          </a:p>
        </p:txBody>
      </p:sp>
      <p:sp>
        <p:nvSpPr>
          <p:cNvPr id="22" name="Text Box 21"/>
          <p:cNvSpPr txBox="1"/>
          <p:nvPr/>
        </p:nvSpPr>
        <p:spPr>
          <a:xfrm>
            <a:off x="12694920" y="7313295"/>
            <a:ext cx="5525135" cy="1063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23" name="Picture 22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4565" y="1021080"/>
            <a:ext cx="7787005" cy="6186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11087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Process &amp; Workflow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23035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1400"/>
              </a:lnSpc>
              <a:buSzPct val="100000"/>
              <a:buNone/>
            </a:pP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865233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1400"/>
              </a:lnSpc>
              <a:buSzPct val="100000"/>
              <a:buNone/>
            </a:pP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086332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1400"/>
              </a:lnSpc>
              <a:buSzPct val="100000"/>
              <a:buNone/>
            </a:pPr>
            <a:endParaRPr lang="en-US" sz="8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85357" y="5544875"/>
            <a:ext cx="691819" cy="691819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154" y="5966668"/>
            <a:ext cx="691819" cy="69181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752040" y="8327718"/>
            <a:ext cx="2921422" cy="3891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9167" y="6388462"/>
            <a:ext cx="691820" cy="69181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345281" y="5142323"/>
            <a:ext cx="2921423" cy="3891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706" y="6841388"/>
            <a:ext cx="691819" cy="691819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6835" y="10332244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This comprehensive workflow ensures a smooth, transparent, and efficient experience for both customers and airline administrators, minimizing manual errors and maximizing operational effectiveness.</a:t>
            </a:r>
            <a:endParaRPr lang="en-US" sz="850" dirty="0"/>
          </a:p>
        </p:txBody>
      </p:sp>
      <p:pic>
        <p:nvPicPr>
          <p:cNvPr id="22" name="Picture 21" descr="BPM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425" y="975995"/>
            <a:ext cx="7067550" cy="6276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90668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156" y="383500"/>
            <a:ext cx="8167687" cy="8717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Technical Implementation &amp; PL/SQL Development</a:t>
            </a:r>
            <a:endParaRPr lang="en-US" sz="1400" b="1" dirty="0">
              <a:solidFill>
                <a:srgbClr val="000000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88156" y="1464469"/>
            <a:ext cx="8167687" cy="4464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Our solution is built on a robust foundation, leveraging Oracle Database capabilities and custom PL/SQL development to ensure performance, reliability, and data integrity:</a:t>
            </a:r>
            <a:endParaRPr lang="en-US" sz="14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88156" y="2067877"/>
            <a:ext cx="8167687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Database Platform: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Oracle Database with PL/SQL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8156" y="2339935"/>
            <a:ext cx="8167687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Architecture: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Normalized relational database (3NF minimum)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8156" y="2611993"/>
            <a:ext cx="8167687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Data Integrity: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Primary keys, foreign keys, and constraints enforced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8156" y="2884051"/>
            <a:ext cx="8167687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Procedures: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Custom PL/SQL procedures for booking, cancellation, and refund processing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8156" y="3156109"/>
            <a:ext cx="8167687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Functions: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Validation functions for passenger data, seat availability, and payment verification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8156" y="3428167"/>
            <a:ext cx="8167687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Transactions: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ACID-compliant transactions ensuring data consistency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8156" y="3700224"/>
            <a:ext cx="8167687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Error Handling: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Comprehensive exception handling and logging mechanisms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681388" y="4479228"/>
            <a:ext cx="1512753" cy="4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81388" y="4996219"/>
            <a:ext cx="1512753" cy="36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6957704" y="4479228"/>
            <a:ext cx="1504707" cy="4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37839" y="7390071"/>
            <a:ext cx="1456427" cy="4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909425" y="7616380"/>
            <a:ext cx="1552986" cy="2263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6909425" y="7907062"/>
            <a:ext cx="1552986" cy="3620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658" y="564436"/>
            <a:ext cx="7675483" cy="1311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Advanced Features: Triggers, Auditing &amp; Security</a:t>
            </a:r>
            <a:endParaRPr lang="en-US" sz="4100" b="1" dirty="0">
              <a:solidFill>
                <a:srgbClr val="000000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20658" y="2693789"/>
            <a:ext cx="7675483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Database Triggers:</a:t>
            </a:r>
            <a:r>
              <a:rPr lang="en-US" sz="16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Automated enforcement of business rules and data validation</a:t>
            </a:r>
            <a:endParaRPr lang="en-US" sz="1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20658" y="3438406"/>
            <a:ext cx="7675483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Audit Logging:</a:t>
            </a:r>
            <a:r>
              <a:rPr lang="en-US" sz="16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Comprehensive tracking of all INSERT, UPDATE, DELETE operations</a:t>
            </a:r>
            <a:endParaRPr lang="en-US" sz="1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20658" y="4183023"/>
            <a:ext cx="7675483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Restriction Rules:</a:t>
            </a:r>
            <a:r>
              <a:rPr lang="en-US" sz="16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Employees cannot modify data on weekdays or public holidays</a:t>
            </a:r>
            <a:endParaRPr lang="en-US" sz="1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20658" y="4927640"/>
            <a:ext cx="7675483" cy="335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Security Measures:</a:t>
            </a:r>
            <a:r>
              <a:rPr lang="en-US" sz="16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Role-based access control and user authentication</a:t>
            </a:r>
            <a:endParaRPr lang="en-US" sz="1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20658" y="5336619"/>
            <a:ext cx="7675483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Data Validation:</a:t>
            </a:r>
            <a:r>
              <a:rPr lang="en-US" sz="16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Triggers ensure seat availability, payment verification, and booking integrity</a:t>
            </a:r>
            <a:endParaRPr lang="en-US" sz="1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20658" y="6081236"/>
            <a:ext cx="7675483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Audit Trail:</a:t>
            </a:r>
            <a:r>
              <a:rPr lang="en-US" sz="16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Complete history of all transactions for compliance and dispute resolution</a:t>
            </a:r>
            <a:endParaRPr lang="en-US" sz="1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20658" y="6825853"/>
            <a:ext cx="7675483" cy="335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Error Recovery:</a:t>
            </a:r>
            <a:r>
              <a:rPr lang="en-US" sz="16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Automatic rollback mechanisms for failed transactions</a:t>
            </a:r>
            <a:endParaRPr lang="en-US" sz="1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600551"/>
            <a:ext cx="7618571" cy="13620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Business Intelligence &amp; Analytics</a:t>
            </a:r>
            <a:endParaRPr lang="en-US" sz="4250" b="1" dirty="0">
              <a:solidFill>
                <a:srgbClr val="000000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62714" y="2289453"/>
            <a:ext cx="7618571" cy="697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Executive Dashboard:</a:t>
            </a:r>
            <a:r>
              <a:rPr lang="en-US" sz="17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Real-time KPIs including booking volume, revenue, and occupancy rates</a:t>
            </a:r>
            <a:endParaRPr lang="en-US" sz="1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62714" y="3063121"/>
            <a:ext cx="7618571" cy="697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Flight Performance Analytics:</a:t>
            </a:r>
            <a:r>
              <a:rPr lang="en-US" sz="17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On-time performance, cancellation rates, and route profitability</a:t>
            </a:r>
            <a:endParaRPr lang="en-US" sz="1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2714" y="3836789"/>
            <a:ext cx="7618571" cy="697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Passenger Analytics:</a:t>
            </a:r>
            <a:r>
              <a:rPr lang="en-US" sz="17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Booking patterns, customer demographics, and repeat customer analysis</a:t>
            </a:r>
            <a:endParaRPr lang="en-US" sz="1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62714" y="4610457"/>
            <a:ext cx="7618571" cy="697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Revenue Reporting:</a:t>
            </a:r>
            <a:r>
              <a:rPr lang="en-US" sz="17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Detailed revenue breakdown by route, airline, and time period</a:t>
            </a:r>
            <a:endParaRPr lang="en-US" sz="1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2714" y="5384125"/>
            <a:ext cx="7618571" cy="697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Audit Dashboard:</a:t>
            </a:r>
            <a:r>
              <a:rPr lang="en-US" sz="17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Monitoring of system access, data modifications, and compliance violations</a:t>
            </a:r>
            <a:endParaRPr lang="en-US" sz="1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2714" y="6157793"/>
            <a:ext cx="7618571" cy="697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Predictive Analytics:</a:t>
            </a:r>
            <a:r>
              <a:rPr lang="en-US" sz="17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Forecasting demand and optimizing pricing strategies</a:t>
            </a:r>
            <a:endParaRPr lang="en-US" sz="1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2714" y="6931462"/>
            <a:ext cx="7618571" cy="697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Custom Reports:</a:t>
            </a:r>
            <a:r>
              <a:rPr lang="en-US" sz="17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Ad-hoc reporting capabilities for business decision-making</a:t>
            </a:r>
            <a:endParaRPr lang="en-US" sz="1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729" y="570905"/>
            <a:ext cx="7693343" cy="1295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Results &amp; Implementation Testing</a:t>
            </a:r>
            <a:endParaRPr lang="en-US" sz="4050" b="1" dirty="0">
              <a:solidFill>
                <a:srgbClr val="000000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11729" y="2177177"/>
            <a:ext cx="7693343" cy="3315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Database Size: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7 tables with 500+ records per main table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11729" y="2581275"/>
            <a:ext cx="7693343" cy="663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Data Integrity: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100% constraint compliance and referential integrity validation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11729" y="3316962"/>
            <a:ext cx="7693343" cy="663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PL/SQL Components: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5+ procedures, 5+ functions, 3+ packages, and 6+ triggers implemented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11729" y="4052649"/>
            <a:ext cx="7693343" cy="663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Test Coverage: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Comprehensive testing of all CRUD operations and business logic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11729" y="4788337"/>
            <a:ext cx="7693343" cy="663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Performance: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Query optimization with indexes achieving sub-second response times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11729" y="5524024"/>
            <a:ext cx="7693343" cy="663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Audit Logging: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1000+ audit trail entries demonstrating complete transaction tracking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11729" y="6259711"/>
            <a:ext cx="7693343" cy="663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Error Handling: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All edge cases tested and documented with clear error messages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11729" y="6995398"/>
            <a:ext cx="7693343" cy="663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Trigger Testing: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Verified restriction rules blocking weekday/holiday modifications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4853</Words>
  <Application>WPS Presentation</Application>
  <PresentationFormat>On-screen Show (16:9)</PresentationFormat>
  <Paragraphs>144</Paragraphs>
  <Slides>10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Arial</vt:lpstr>
      <vt:lpstr>SimSun</vt:lpstr>
      <vt:lpstr>Wingdings</vt:lpstr>
      <vt:lpstr>Inter Bold</vt:lpstr>
      <vt:lpstr>Liberation Mono</vt:lpstr>
      <vt:lpstr>Inter Bold</vt:lpstr>
      <vt:lpstr>Inter Bold</vt:lpstr>
      <vt:lpstr>Inter</vt:lpstr>
      <vt:lpstr>Inter</vt:lpstr>
      <vt:lpstr>Inter</vt:lpstr>
      <vt:lpstr>Calibri</vt:lpstr>
      <vt:lpstr>Microsoft YaHei</vt:lpstr>
      <vt:lpstr>Arial Unicode MS</vt:lpstr>
      <vt:lpstr>MingLiU-ExtB</vt:lpstr>
      <vt:lpstr>Algerian</vt:lpstr>
      <vt:lpstr>Alef</vt:lpstr>
      <vt:lpstr>Caladea</vt:lpstr>
      <vt:lpstr>Broadway</vt:lpstr>
      <vt:lpstr>Bahnschrift SemiLight Condensed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ngenz</cp:lastModifiedBy>
  <cp:revision>2</cp:revision>
  <dcterms:created xsi:type="dcterms:W3CDTF">2025-12-09T15:35:00Z</dcterms:created>
  <dcterms:modified xsi:type="dcterms:W3CDTF">2025-12-09T16:27:40Z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1A6133C2EC754FE792C8E7226E8ADC10_13</vt:lpwstr>
  </property>
  <property fmtid="{D5CDD505-2E9C-101B-9397-08002B2CF9AE}" pid="3" name="KSOProductBuildVer">
    <vt:lpwstr>1033-12.2.0.21546</vt:lpwstr>
  </property>
</Properties>
</file>